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63" r:id="rId2"/>
    <p:sldId id="258" r:id="rId3"/>
    <p:sldId id="264" r:id="rId4"/>
    <p:sldId id="259" r:id="rId5"/>
    <p:sldId id="261" r:id="rId6"/>
    <p:sldId id="262" r:id="rId7"/>
  </p:sldIdLst>
  <p:sldSz cx="14630400" cy="8229600"/>
  <p:notesSz cx="6797675" cy="9926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3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4494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88" tIns="33444" rIns="66888" bIns="3344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88" tIns="33444" rIns="66888" bIns="33444"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129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88" tIns="33444" rIns="66888" bIns="3344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88" tIns="33444" rIns="66888" bIns="33444"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88" tIns="33444" rIns="66888" bIns="3344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88" tIns="33444" rIns="66888" bIns="33444"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45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88" tIns="33444" rIns="66888" bIns="3344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88" tIns="33444" rIns="66888" bIns="33444"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88" tIns="33444" rIns="66888" bIns="3344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88" tIns="33444" rIns="66888" bIns="33444"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66888" tIns="33444" rIns="66888" bIns="33444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66888" tIns="33444" rIns="66888" bIns="33444"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10001"/>
            <a:ext cx="14630400" cy="8239601"/>
          </a:xfrm>
          <a:prstGeom prst="rect">
            <a:avLst/>
          </a:prstGeom>
          <a:solidFill>
            <a:srgbClr val="FBFCFE"/>
          </a:solidFill>
          <a:ln/>
        </p:spPr>
      </p:sp>
      <p:sp>
        <p:nvSpPr>
          <p:cNvPr id="4" name="Text 2"/>
          <p:cNvSpPr/>
          <p:nvPr/>
        </p:nvSpPr>
        <p:spPr>
          <a:xfrm>
            <a:off x="2485192" y="762595"/>
            <a:ext cx="7120890" cy="19063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5004"/>
              </a:lnSpc>
              <a:buNone/>
            </a:pPr>
            <a:r>
              <a:rPr lang="en-US" sz="4003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Taxes pour les services d'égouts et de gestion des déchets</a:t>
            </a:r>
            <a:endParaRPr lang="en-US" sz="4003" dirty="0"/>
          </a:p>
        </p:txBody>
      </p:sp>
      <p:sp>
        <p:nvSpPr>
          <p:cNvPr id="23" name="Text 21"/>
          <p:cNvSpPr/>
          <p:nvPr/>
        </p:nvSpPr>
        <p:spPr>
          <a:xfrm>
            <a:off x="4671801" y="7515700"/>
            <a:ext cx="9659898" cy="26015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r">
              <a:lnSpc>
                <a:spcPts val="2050"/>
              </a:lnSpc>
              <a:buNone/>
            </a:pPr>
            <a:r>
              <a:rPr lang="en-US" sz="1281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Mise à jour: 2026</a:t>
            </a:r>
            <a:endParaRPr lang="en-US" sz="1281" dirty="0"/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E3CEE56F-C84E-4C8C-B260-335E63EED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2358" y="434943"/>
            <a:ext cx="1748179" cy="2233962"/>
          </a:xfrm>
          <a:prstGeom prst="rect">
            <a:avLst/>
          </a:prstGeom>
        </p:spPr>
      </p:pic>
      <p:graphicFrame>
        <p:nvGraphicFramePr>
          <p:cNvPr id="24" name="Tableau 23">
            <a:extLst>
              <a:ext uri="{FF2B5EF4-FFF2-40B4-BE49-F238E27FC236}">
                <a16:creationId xmlns:a16="http://schemas.microsoft.com/office/drawing/2014/main" id="{4BD86291-1F9E-4856-96F3-3C4ECCD5F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9843307"/>
              </p:ext>
            </p:extLst>
          </p:nvPr>
        </p:nvGraphicFramePr>
        <p:xfrm>
          <a:off x="2485192" y="3177540"/>
          <a:ext cx="9659898" cy="39928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64996">
                  <a:extLst>
                    <a:ext uri="{9D8B030D-6E8A-4147-A177-3AD203B41FA5}">
                      <a16:colId xmlns:a16="http://schemas.microsoft.com/office/drawing/2014/main" val="2157637153"/>
                    </a:ext>
                  </a:extLst>
                </a:gridCol>
                <a:gridCol w="2490410">
                  <a:extLst>
                    <a:ext uri="{9D8B030D-6E8A-4147-A177-3AD203B41FA5}">
                      <a16:colId xmlns:a16="http://schemas.microsoft.com/office/drawing/2014/main" val="1831753002"/>
                    </a:ext>
                  </a:extLst>
                </a:gridCol>
                <a:gridCol w="1904492">
                  <a:extLst>
                    <a:ext uri="{9D8B030D-6E8A-4147-A177-3AD203B41FA5}">
                      <a16:colId xmlns:a16="http://schemas.microsoft.com/office/drawing/2014/main" val="1909361126"/>
                    </a:ext>
                  </a:extLst>
                </a:gridCol>
              </a:tblGrid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1200" dirty="0">
                          <a:effectLst/>
                        </a:rPr>
                        <a:t> </a:t>
                      </a:r>
                      <a:endParaRPr lang="fr-BE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tx1"/>
                          </a:solidFill>
                          <a:effectLst/>
                        </a:rPr>
                        <a:t>Taux plein</a:t>
                      </a:r>
                      <a:endParaRPr lang="fr-BE" sz="2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Taux réduit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6262483"/>
                  </a:ext>
                </a:extLst>
              </a:tr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  <a:effectLst/>
                        </a:rPr>
                        <a:t>Ménage composé d´une personne (isolée)</a:t>
                      </a:r>
                      <a:endParaRPr lang="fr-BE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118€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47€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44396577"/>
                  </a:ext>
                </a:extLst>
              </a:tr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  <a:effectLst/>
                        </a:rPr>
                        <a:t>Ménage composé de 2 à 3 personnes</a:t>
                      </a:r>
                      <a:endParaRPr lang="fr-BE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145€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58€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82428319"/>
                  </a:ext>
                </a:extLst>
              </a:tr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  <a:effectLst/>
                        </a:rPr>
                        <a:t>Ménage composé de 4 à 5 personnes :</a:t>
                      </a:r>
                      <a:endParaRPr lang="fr-BE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172€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69€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65136407"/>
                  </a:ext>
                </a:extLst>
              </a:tr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  <a:effectLst/>
                        </a:rPr>
                        <a:t>Ménage composé de 6 personnes et +</a:t>
                      </a:r>
                      <a:endParaRPr lang="fr-BE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199€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79€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233871047"/>
                  </a:ext>
                </a:extLst>
              </a:tr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BE" sz="2400" dirty="0">
                          <a:solidFill>
                            <a:schemeClr val="bg1"/>
                          </a:solidFill>
                          <a:effectLst/>
                        </a:rPr>
                        <a:t>Professions libérales et commerces </a:t>
                      </a:r>
                      <a:endParaRPr lang="fr-BE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242€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------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82299471"/>
                  </a:ext>
                </a:extLst>
              </a:tr>
              <a:tr h="4931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2400" dirty="0">
                          <a:solidFill>
                            <a:schemeClr val="bg1"/>
                          </a:solidFill>
                        </a:rPr>
                        <a:t>Taxe sur le raccordement aux égouts</a:t>
                      </a:r>
                      <a:endParaRPr lang="fr-BE" sz="24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58€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152400" marR="152400" marT="76200" marB="7620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BE" sz="2400" b="1" dirty="0">
                          <a:solidFill>
                            <a:schemeClr val="tx1"/>
                          </a:solidFill>
                          <a:effectLst/>
                        </a:rPr>
                        <a:t>25€</a:t>
                      </a:r>
                      <a:endParaRPr lang="fr-BE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591192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052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4159" y="-27209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  <p:txBody>
          <a:bodyPr/>
          <a:lstStyle/>
          <a:p>
            <a:endParaRPr lang="fr-BE" dirty="0"/>
          </a:p>
        </p:txBody>
      </p:sp>
      <p:sp>
        <p:nvSpPr>
          <p:cNvPr id="4" name="Text 2"/>
          <p:cNvSpPr/>
          <p:nvPr/>
        </p:nvSpPr>
        <p:spPr>
          <a:xfrm>
            <a:off x="2037993" y="715685"/>
            <a:ext cx="577346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fr-BE" sz="437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Pour bénéficier du taux réduit :</a:t>
            </a:r>
            <a:endParaRPr lang="fr-BE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2062639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DEE7F7"/>
          </a:solidFill>
          <a:ln/>
        </p:spPr>
      </p:sp>
      <p:sp>
        <p:nvSpPr>
          <p:cNvPr id="6" name="Text 4"/>
          <p:cNvSpPr/>
          <p:nvPr/>
        </p:nvSpPr>
        <p:spPr>
          <a:xfrm>
            <a:off x="2219206" y="2104311"/>
            <a:ext cx="13739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1</a:t>
            </a:r>
            <a:endParaRPr lang="en-US" sz="2624" dirty="0"/>
          </a:p>
        </p:txBody>
      </p:sp>
      <p:sp>
        <p:nvSpPr>
          <p:cNvPr id="7" name="Text 5"/>
          <p:cNvSpPr/>
          <p:nvPr/>
        </p:nvSpPr>
        <p:spPr>
          <a:xfrm>
            <a:off x="2760107" y="2104311"/>
            <a:ext cx="4057382" cy="83296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fr-BE" sz="2624" dirty="0">
                <a:latin typeface="Roboto Slab" pitchFamily="34" charset="0"/>
                <a:ea typeface="Roboto Slab" pitchFamily="34" charset="-122"/>
              </a:rPr>
              <a:t>Montants pour bénéficier du taux réduit</a:t>
            </a:r>
            <a:endParaRPr lang="fr-BE" sz="2624" dirty="0"/>
          </a:p>
        </p:txBody>
      </p:sp>
      <p:sp>
        <p:nvSpPr>
          <p:cNvPr id="8" name="Text 6"/>
          <p:cNvSpPr/>
          <p:nvPr/>
        </p:nvSpPr>
        <p:spPr>
          <a:xfrm>
            <a:off x="2760107" y="3394804"/>
            <a:ext cx="4057382" cy="2693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en-US" sz="2187" dirty="0">
                <a:latin typeface="Roboto" pitchFamily="34" charset="0"/>
                <a:ea typeface="Roboto" pitchFamily="34" charset="-122"/>
                <a:cs typeface="Roboto" pitchFamily="34" charset="-120"/>
              </a:rPr>
              <a:t>Revenu globalement imposable ne dépassant pas le plafond de 17.250,48 € pour un isolé ou 21.287,16  € pour un ménage.</a:t>
            </a:r>
            <a:endParaRPr lang="en-US" sz="2187" dirty="0"/>
          </a:p>
        </p:txBody>
      </p:sp>
      <p:sp>
        <p:nvSpPr>
          <p:cNvPr id="9" name="Shape 7"/>
          <p:cNvSpPr/>
          <p:nvPr/>
        </p:nvSpPr>
        <p:spPr>
          <a:xfrm>
            <a:off x="8026187" y="2062639"/>
            <a:ext cx="499943" cy="499943"/>
          </a:xfrm>
          <a:prstGeom prst="roundRect">
            <a:avLst>
              <a:gd name="adj" fmla="val 26667"/>
            </a:avLst>
          </a:prstGeom>
          <a:solidFill>
            <a:srgbClr val="DEE7F7"/>
          </a:solidFill>
          <a:ln/>
        </p:spPr>
      </p:sp>
      <p:sp>
        <p:nvSpPr>
          <p:cNvPr id="10" name="Text 8"/>
          <p:cNvSpPr/>
          <p:nvPr/>
        </p:nvSpPr>
        <p:spPr>
          <a:xfrm>
            <a:off x="8184063" y="2104311"/>
            <a:ext cx="184071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r>
              <a:rPr lang="en-US" sz="262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2</a:t>
            </a:r>
            <a:endParaRPr lang="en-US" sz="2624" dirty="0"/>
          </a:p>
        </p:txBody>
      </p:sp>
      <p:sp>
        <p:nvSpPr>
          <p:cNvPr id="11" name="Text 9"/>
          <p:cNvSpPr/>
          <p:nvPr/>
        </p:nvSpPr>
        <p:spPr>
          <a:xfrm>
            <a:off x="8748299" y="2104310"/>
            <a:ext cx="5693258" cy="127374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281"/>
              </a:lnSpc>
              <a:buNone/>
            </a:pPr>
            <a:r>
              <a:rPr lang="en-US" sz="2624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Justificatifs à fournir</a:t>
            </a:r>
            <a:br>
              <a:rPr lang="en-US" sz="2624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</a:br>
            <a:r>
              <a:rPr lang="en-US" sz="1400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(dans les 6 </a:t>
            </a:r>
            <a:r>
              <a:rPr lang="fr-BE" sz="1400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mois</a:t>
            </a:r>
            <a:r>
              <a:rPr lang="en-US" sz="1400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de la date d’envoi de l’avertissement-extrait de </a:t>
            </a:r>
            <a:r>
              <a:rPr lang="fr-FR" sz="1400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rôle</a:t>
            </a:r>
            <a:r>
              <a:rPr lang="en-US" sz="1400" dirty="0"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748300" y="3376178"/>
            <a:ext cx="4238494" cy="44434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3499"/>
              </a:lnSpc>
              <a:buNone/>
            </a:pPr>
            <a:r>
              <a:rPr lang="fr-BE" sz="2187" dirty="0">
                <a:latin typeface="Roboto" pitchFamily="34" charset="0"/>
                <a:ea typeface="Roboto" pitchFamily="34" charset="-122"/>
                <a:cs typeface="Roboto" pitchFamily="34" charset="-120"/>
              </a:rPr>
              <a:t>Demande d'AER SPF Finances pour </a:t>
            </a:r>
            <a:r>
              <a:rPr lang="fr-BE" sz="2187" b="1" dirty="0">
                <a:latin typeface="Roboto" pitchFamily="34" charset="0"/>
                <a:ea typeface="Roboto" pitchFamily="34" charset="-122"/>
                <a:cs typeface="Roboto" pitchFamily="34" charset="-120"/>
              </a:rPr>
              <a:t>l'exercice 2025 (revenus 2024</a:t>
            </a:r>
            <a:r>
              <a:rPr lang="fr-BE" sz="2187" dirty="0">
                <a:latin typeface="Roboto" pitchFamily="34" charset="0"/>
                <a:ea typeface="Roboto" pitchFamily="34" charset="-122"/>
                <a:cs typeface="Roboto" pitchFamily="34" charset="-120"/>
              </a:rPr>
              <a:t>) pour les + de 18 ans, ou copie de la proposition simplifiée (même exercice).</a:t>
            </a:r>
            <a:endParaRPr lang="fr-BE" sz="218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-27209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2" y="715685"/>
            <a:ext cx="11449407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fr-FR" sz="437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</a:rPr>
              <a:t>Pour bénéficier d’une exonération :</a:t>
            </a:r>
            <a:endParaRPr lang="fr-FR" sz="4374" dirty="0"/>
          </a:p>
        </p:txBody>
      </p:sp>
      <p:sp>
        <p:nvSpPr>
          <p:cNvPr id="6" name="Text 4"/>
          <p:cNvSpPr/>
          <p:nvPr/>
        </p:nvSpPr>
        <p:spPr>
          <a:xfrm>
            <a:off x="2219206" y="2104311"/>
            <a:ext cx="137398" cy="416481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ctr">
              <a:lnSpc>
                <a:spcPts val="3281"/>
              </a:lnSpc>
              <a:buNone/>
            </a:pPr>
            <a:endParaRPr lang="en-US" sz="2624" dirty="0"/>
          </a:p>
        </p:txBody>
      </p:sp>
      <p:sp>
        <p:nvSpPr>
          <p:cNvPr id="15" name="Text 13"/>
          <p:cNvSpPr/>
          <p:nvPr/>
        </p:nvSpPr>
        <p:spPr>
          <a:xfrm>
            <a:off x="1951348" y="1682148"/>
            <a:ext cx="10641178" cy="16716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fr-FR" sz="2400" dirty="0"/>
              <a:t>Une exonération peut être obtenue </a:t>
            </a:r>
            <a:r>
              <a:rPr lang="fr-FR" sz="2400" u="sng" dirty="0"/>
              <a:t>dans les cas suivants</a:t>
            </a:r>
            <a:r>
              <a:rPr lang="fr-FR" sz="2400" dirty="0"/>
              <a:t>:</a:t>
            </a:r>
          </a:p>
          <a:p>
            <a:endParaRPr lang="fr-FR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les organismes ou associations, </a:t>
            </a:r>
            <a:r>
              <a:rPr lang="fr-FR" sz="2400" u="sng" dirty="0"/>
              <a:t>sans but lucratif</a:t>
            </a:r>
            <a:r>
              <a:rPr lang="fr-FR" sz="2400" dirty="0"/>
              <a:t>, poursuivant un but culturel, éducatif, philanthropique, artistique, littéraire, scientifique, sportif, ou d'utilité publique;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les personnes séjournant dans des </a:t>
            </a:r>
            <a:r>
              <a:rPr lang="fr-FR" sz="2400" u="sng" dirty="0"/>
              <a:t>homes</a:t>
            </a:r>
            <a:r>
              <a:rPr lang="fr-FR" sz="2400" dirty="0"/>
              <a:t>, </a:t>
            </a:r>
            <a:r>
              <a:rPr lang="fr-FR" sz="2400" u="sng" dirty="0"/>
              <a:t>asiles</a:t>
            </a:r>
            <a:r>
              <a:rPr lang="fr-FR" sz="2400" dirty="0"/>
              <a:t>, </a:t>
            </a:r>
            <a:r>
              <a:rPr lang="fr-FR" sz="2400" u="sng" dirty="0"/>
              <a:t>cliniques</a:t>
            </a:r>
            <a:r>
              <a:rPr lang="fr-FR" sz="2400" dirty="0"/>
              <a:t>, </a:t>
            </a:r>
            <a:r>
              <a:rPr lang="fr-FR" sz="2400" u="sng" dirty="0"/>
              <a:t>maisons de santé et établissements d’accueil</a:t>
            </a:r>
            <a:r>
              <a:rPr lang="fr-FR" sz="2400" dirty="0"/>
              <a:t> </a:t>
            </a:r>
            <a:r>
              <a:rPr lang="fr-FR" sz="2400" b="1" dirty="0"/>
              <a:t>ET</a:t>
            </a:r>
            <a:r>
              <a:rPr lang="fr-FR" sz="2400" dirty="0"/>
              <a:t> qui conservent à elles seules un ménage, et ce sur production d’une attestation de l’établissement;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2400" dirty="0"/>
              <a:t>les </a:t>
            </a:r>
            <a:r>
              <a:rPr lang="fr-FR" sz="2400" u="sng" dirty="0"/>
              <a:t>personnes détenues dans les établissements pénitentiaires ou de défense sociale</a:t>
            </a:r>
            <a:r>
              <a:rPr lang="fr-FR" sz="2400" dirty="0"/>
              <a:t> </a:t>
            </a:r>
            <a:r>
              <a:rPr lang="fr-FR" sz="2400" b="1" dirty="0"/>
              <a:t>ET</a:t>
            </a:r>
            <a:r>
              <a:rPr lang="fr-FR" sz="2400" dirty="0"/>
              <a:t> qui conservent à elles seules un ménage, et ce sur production d’une attestation de l’établissement.</a:t>
            </a:r>
          </a:p>
          <a:p>
            <a:endParaRPr lang="fr-FR" sz="2400" dirty="0">
              <a:solidFill>
                <a:srgbClr val="FF0000"/>
              </a:solidFill>
            </a:endParaRPr>
          </a:p>
          <a:p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1456095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sp>
        <p:nvSpPr>
          <p:cNvPr id="4" name="Text 2"/>
          <p:cNvSpPr/>
          <p:nvPr/>
        </p:nvSpPr>
        <p:spPr>
          <a:xfrm>
            <a:off x="696210" y="444222"/>
            <a:ext cx="5554980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Cas particuliers</a:t>
            </a:r>
            <a:endParaRPr lang="en-US" sz="4374" dirty="0"/>
          </a:p>
        </p:txBody>
      </p:sp>
      <p:sp>
        <p:nvSpPr>
          <p:cNvPr id="5" name="Shape 3"/>
          <p:cNvSpPr/>
          <p:nvPr/>
        </p:nvSpPr>
        <p:spPr>
          <a:xfrm>
            <a:off x="2037993" y="1986439"/>
            <a:ext cx="5166122" cy="2346365"/>
          </a:xfrm>
          <a:prstGeom prst="roundRect">
            <a:avLst>
              <a:gd name="adj" fmla="val 5682"/>
            </a:avLst>
          </a:prstGeom>
          <a:solidFill>
            <a:srgbClr val="DEE7F7"/>
          </a:solidFill>
          <a:ln/>
        </p:spPr>
      </p:sp>
      <p:sp>
        <p:nvSpPr>
          <p:cNvPr id="6" name="Text 4"/>
          <p:cNvSpPr/>
          <p:nvPr/>
        </p:nvSpPr>
        <p:spPr>
          <a:xfrm>
            <a:off x="2260163" y="2208609"/>
            <a:ext cx="2918579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Domicile et commerce</a:t>
            </a:r>
            <a:endParaRPr lang="en-US" sz="2187" b="1" dirty="0"/>
          </a:p>
        </p:txBody>
      </p:sp>
      <p:sp>
        <p:nvSpPr>
          <p:cNvPr id="7" name="Text 5"/>
          <p:cNvSpPr/>
          <p:nvPr/>
        </p:nvSpPr>
        <p:spPr>
          <a:xfrm>
            <a:off x="2260163" y="2689027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Seule la taxe "ménage" est due si l'adresse du domicile et du siège social/unité d'établissement coïncident.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7426285" y="1986439"/>
            <a:ext cx="5166122" cy="2346365"/>
          </a:xfrm>
          <a:prstGeom prst="roundRect">
            <a:avLst>
              <a:gd name="adj" fmla="val 5682"/>
            </a:avLst>
          </a:prstGeom>
          <a:solidFill>
            <a:srgbClr val="DEE7F7"/>
          </a:solidFill>
          <a:ln/>
        </p:spPr>
        <p:txBody>
          <a:bodyPr/>
          <a:lstStyle/>
          <a:p>
            <a:endParaRPr lang="fr-BE" dirty="0"/>
          </a:p>
        </p:txBody>
      </p:sp>
      <p:sp>
        <p:nvSpPr>
          <p:cNvPr id="9" name="Text 7"/>
          <p:cNvSpPr/>
          <p:nvPr/>
        </p:nvSpPr>
        <p:spPr>
          <a:xfrm>
            <a:off x="7648456" y="2208609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Containers</a:t>
            </a: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 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7648456" y="2549881"/>
            <a:ext cx="4943951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taxe est due même si des containers privés sont utilisés, car elle couvre également le nettoyage des rues et le traitement des déchets.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2037993" y="4554974"/>
            <a:ext cx="5166122" cy="2826782"/>
          </a:xfrm>
          <a:prstGeom prst="roundRect">
            <a:avLst>
              <a:gd name="adj" fmla="val 4716"/>
            </a:avLst>
          </a:prstGeom>
          <a:solidFill>
            <a:srgbClr val="DEE7F7"/>
          </a:solidFill>
          <a:ln/>
        </p:spPr>
      </p:sp>
      <p:sp>
        <p:nvSpPr>
          <p:cNvPr id="12" name="Text 10"/>
          <p:cNvSpPr/>
          <p:nvPr/>
        </p:nvSpPr>
        <p:spPr>
          <a:xfrm>
            <a:off x="2260163" y="4777145"/>
            <a:ext cx="472178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Déménagement en cours d'année ou maison vendue en cours d'année</a:t>
            </a:r>
            <a:endParaRPr lang="en-US" sz="2187" b="1" dirty="0"/>
          </a:p>
        </p:txBody>
      </p:sp>
      <p:sp>
        <p:nvSpPr>
          <p:cNvPr id="13" name="Text 11"/>
          <p:cNvSpPr/>
          <p:nvPr/>
        </p:nvSpPr>
        <p:spPr>
          <a:xfrm>
            <a:off x="2260163" y="5873101"/>
            <a:ext cx="4721781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La taxe est due dans son intégralité car la situation est appréciée </a:t>
            </a:r>
            <a:r>
              <a:rPr lang="en-US" sz="2400" b="1" u="sng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au 1er janvier</a:t>
            </a: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sans calcul au prorata.</a:t>
            </a:r>
            <a:endParaRPr lang="en-US" sz="2400" dirty="0"/>
          </a:p>
        </p:txBody>
      </p:sp>
      <p:sp>
        <p:nvSpPr>
          <p:cNvPr id="14" name="Shape 12"/>
          <p:cNvSpPr/>
          <p:nvPr/>
        </p:nvSpPr>
        <p:spPr>
          <a:xfrm>
            <a:off x="7426285" y="4554974"/>
            <a:ext cx="5166122" cy="2826782"/>
          </a:xfrm>
          <a:prstGeom prst="roundRect">
            <a:avLst>
              <a:gd name="adj" fmla="val 4716"/>
            </a:avLst>
          </a:prstGeom>
          <a:solidFill>
            <a:srgbClr val="DEE7F7"/>
          </a:solidFill>
          <a:ln/>
        </p:spPr>
      </p:sp>
      <p:sp>
        <p:nvSpPr>
          <p:cNvPr id="15" name="Text 13"/>
          <p:cNvSpPr/>
          <p:nvPr/>
        </p:nvSpPr>
        <p:spPr>
          <a:xfrm>
            <a:off x="7648456" y="4777145"/>
            <a:ext cx="4721781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b="1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Taxe au taux "ménage" alors que je suis seul?</a:t>
            </a:r>
            <a:endParaRPr lang="en-US" sz="2187" b="1" dirty="0"/>
          </a:p>
        </p:txBody>
      </p:sp>
      <p:sp>
        <p:nvSpPr>
          <p:cNvPr id="16" name="Text 14"/>
          <p:cNvSpPr/>
          <p:nvPr/>
        </p:nvSpPr>
        <p:spPr>
          <a:xfrm>
            <a:off x="7658814" y="5604748"/>
            <a:ext cx="472178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Vérifiez votre composition de ménager au </a:t>
            </a:r>
            <a:r>
              <a:rPr lang="en-US" sz="2400" b="1" u="sng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1er janvier</a:t>
            </a: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7658814" y="6448782"/>
            <a:ext cx="4721781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4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 erreur, vous pouvez introduire une réclamation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227778"/>
            <a:ext cx="6749296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Procédure de réclamation</a:t>
            </a:r>
            <a:endParaRPr lang="en-US" sz="4374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7993" y="3366492"/>
            <a:ext cx="3518059" cy="88868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260163" y="45884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Adresse postale</a:t>
            </a:r>
            <a:endParaRPr lang="en-US" sz="2187" dirty="0"/>
          </a:p>
        </p:txBody>
      </p:sp>
      <p:sp>
        <p:nvSpPr>
          <p:cNvPr id="7" name="Text 4"/>
          <p:cNvSpPr/>
          <p:nvPr/>
        </p:nvSpPr>
        <p:spPr>
          <a:xfrm>
            <a:off x="2260163" y="5068848"/>
            <a:ext cx="3073718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Ville de Namur - DGF - SCRO/Taxes - 5000 NAMUR</a:t>
            </a:r>
            <a:endParaRPr lang="en-US" sz="20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6052" y="3366492"/>
            <a:ext cx="3518178" cy="888682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778222" y="45884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Formulaire en ligne</a:t>
            </a:r>
            <a:endParaRPr lang="en-US" sz="2187" dirty="0"/>
          </a:p>
        </p:txBody>
      </p:sp>
      <p:sp>
        <p:nvSpPr>
          <p:cNvPr id="10" name="Text 6"/>
          <p:cNvSpPr/>
          <p:nvPr/>
        </p:nvSpPr>
        <p:spPr>
          <a:xfrm>
            <a:off x="5778222" y="5068848"/>
            <a:ext cx="307383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www.namur.be, rechercher "réclamation" via la loupe</a:t>
            </a:r>
            <a:endParaRPr lang="en-US" sz="20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74229" y="3366492"/>
            <a:ext cx="3518178" cy="88868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296400" y="4588431"/>
            <a:ext cx="2777490" cy="347186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34"/>
              </a:lnSpc>
              <a:buNone/>
            </a:pP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+ d'infos</a:t>
            </a:r>
            <a:endParaRPr lang="en-US" sz="2187" dirty="0"/>
          </a:p>
        </p:txBody>
      </p:sp>
      <p:sp>
        <p:nvSpPr>
          <p:cNvPr id="13" name="Text 8"/>
          <p:cNvSpPr/>
          <p:nvPr/>
        </p:nvSpPr>
        <p:spPr>
          <a:xfrm>
            <a:off x="9296400" y="5068848"/>
            <a:ext cx="3073837" cy="355402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 algn="l">
              <a:lnSpc>
                <a:spcPts val="2799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081 24 74 99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DF1F8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BFCFE"/>
          </a:solidFill>
          <a:ln/>
        </p:spPr>
      </p:sp>
      <p:sp>
        <p:nvSpPr>
          <p:cNvPr id="4" name="Text 2"/>
          <p:cNvSpPr/>
          <p:nvPr/>
        </p:nvSpPr>
        <p:spPr>
          <a:xfrm>
            <a:off x="2037993" y="2220873"/>
            <a:ext cx="6269712" cy="694373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marL="0" indent="0">
              <a:lnSpc>
                <a:spcPts val="5468"/>
              </a:lnSpc>
              <a:buNone/>
            </a:pPr>
            <a:r>
              <a:rPr lang="en-US" sz="4374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Mise à jour des données</a:t>
            </a:r>
            <a:endParaRPr lang="en-US" sz="4374" dirty="0"/>
          </a:p>
        </p:txBody>
      </p:sp>
      <p:sp>
        <p:nvSpPr>
          <p:cNvPr id="5" name="Text 3"/>
          <p:cNvSpPr/>
          <p:nvPr/>
        </p:nvSpPr>
        <p:spPr>
          <a:xfrm>
            <a:off x="2037993" y="3470672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Changement de composition de ménage</a:t>
            </a:r>
            <a:endParaRPr lang="en-US" sz="2187" dirty="0"/>
          </a:p>
        </p:txBody>
      </p:sp>
      <p:sp>
        <p:nvSpPr>
          <p:cNvPr id="6" name="Text 4"/>
          <p:cNvSpPr/>
          <p:nvPr/>
        </p:nvSpPr>
        <p:spPr>
          <a:xfrm>
            <a:off x="2016502" y="4556180"/>
            <a:ext cx="3156347" cy="1421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Introduire une réclamation (par voie postale ou via le site) en cas d'erreur sur la composition du ménage au 1er janvier.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743932" y="3470672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Je ne suis pas raccordé aux égouts</a:t>
            </a:r>
            <a:endParaRPr lang="en-US" sz="2187" dirty="0"/>
          </a:p>
        </p:txBody>
      </p:sp>
      <p:sp>
        <p:nvSpPr>
          <p:cNvPr id="8" name="Text 6"/>
          <p:cNvSpPr/>
          <p:nvPr/>
        </p:nvSpPr>
        <p:spPr>
          <a:xfrm>
            <a:off x="5743932" y="4550033"/>
            <a:ext cx="3156347" cy="710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Introduire une réclamation (par voie postale ou via le site) 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449872" y="3470672"/>
            <a:ext cx="3156347" cy="6943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34"/>
              </a:lnSpc>
              <a:buNone/>
            </a:pPr>
            <a:r>
              <a:rPr lang="en-US" sz="2187" dirty="0">
                <a:solidFill>
                  <a:srgbClr val="476FD6"/>
                </a:solidFill>
                <a:latin typeface="Roboto Slab" pitchFamily="34" charset="0"/>
                <a:ea typeface="Roboto Slab" pitchFamily="34" charset="-122"/>
                <a:cs typeface="Roboto Slab" pitchFamily="34" charset="-120"/>
              </a:rPr>
              <a:t>Mise à jour des coordonnées</a:t>
            </a:r>
            <a:endParaRPr lang="en-US" sz="2187" dirty="0"/>
          </a:p>
        </p:txBody>
      </p:sp>
      <p:sp>
        <p:nvSpPr>
          <p:cNvPr id="10" name="Text 8"/>
          <p:cNvSpPr/>
          <p:nvPr/>
        </p:nvSpPr>
        <p:spPr>
          <a:xfrm>
            <a:off x="9449871" y="4556180"/>
            <a:ext cx="3156347" cy="10662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ts val="2799"/>
              </a:lnSpc>
              <a:buNone/>
            </a:pPr>
            <a:r>
              <a:rPr lang="en-US" sz="2000" dirty="0">
                <a:solidFill>
                  <a:srgbClr val="15213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Tenir la ville de Namur informée de tout changement d'adresse ou de situation familiale.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506</Words>
  <Application>Microsoft Office PowerPoint</Application>
  <PresentationFormat>Personnalisé</PresentationFormat>
  <Paragraphs>66</Paragraphs>
  <Slides>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1" baseType="lpstr">
      <vt:lpstr>Arial</vt:lpstr>
      <vt:lpstr>Calibri</vt:lpstr>
      <vt:lpstr>Roboto</vt:lpstr>
      <vt:lpstr>Roboto Slab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Nasser Nouzha</cp:lastModifiedBy>
  <cp:revision>28</cp:revision>
  <cp:lastPrinted>2026-02-19T07:27:22Z</cp:lastPrinted>
  <dcterms:created xsi:type="dcterms:W3CDTF">2024-05-08T13:08:55Z</dcterms:created>
  <dcterms:modified xsi:type="dcterms:W3CDTF">2026-02-19T07:31:20Z</dcterms:modified>
</cp:coreProperties>
</file>